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95" r:id="rId2"/>
    <p:sldId id="303" r:id="rId3"/>
    <p:sldId id="304" r:id="rId4"/>
    <p:sldId id="259" r:id="rId5"/>
  </p:sldIdLst>
  <p:sldSz cx="12192000" cy="6858000"/>
  <p:notesSz cx="6858000" cy="9144000"/>
  <p:custDataLst>
    <p:tags r:id="rId6"/>
  </p:custData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0975A"/>
    <a:srgbClr val="9CC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18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514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776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401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668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05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40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457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78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92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85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523F-C217-405A-901B-B4E680F24B47}" type="datetimeFigureOut">
              <a:rPr lang="fa-IR" smtClean="0"/>
              <a:t>15/01/1444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70CB-5A6A-4B00-B1FB-EAF15F6FE4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897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8743" y="1888193"/>
            <a:ext cx="564369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درس:               نام دبیر: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مبحث: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پایه: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1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1659285"/>
            <a:ext cx="6877877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درس: 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دنای ادیب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</a:t>
            </a: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نام دبیر: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غزاله صادق زاده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مبحث: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حافظ(غزل8)</a:t>
            </a:r>
          </a:p>
          <a:p>
            <a:pPr algn="ctr"/>
            <a:endParaRPr lang="fa-IR" sz="3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مقطع: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دبستان و متوسطه1 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پایه: </a:t>
            </a:r>
            <a:r>
              <a:rPr lang="fa-IR" sz="3200" dirty="0">
                <a:solidFill>
                  <a:srgbClr val="FFFF00"/>
                </a:solidFill>
                <a:cs typeface="B Nazanin" panose="00000400000000000000" pitchFamily="2" charset="-78"/>
              </a:rPr>
              <a:t>چهارم تا هشتم</a:t>
            </a:r>
            <a:r>
              <a:rPr lang="fa-IR" sz="3200" dirty="0">
                <a:solidFill>
                  <a:schemeClr val="bg1"/>
                </a:solidFill>
                <a:cs typeface="B Nazanin" panose="00000400000000000000" pitchFamily="2" charset="-7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3737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2491409" y="2109564"/>
            <a:ext cx="8928255" cy="42473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زلف بر باد مده تا ندهی بر بادم				ناز بنیاد مکن تا نکنی بنیادم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latin typeface="Vazir"/>
                <a:cs typeface="B Koodak" panose="00000700000000000000" pitchFamily="2" charset="-78"/>
              </a:rPr>
              <a:t>می مخور با همه کس تا نخورم خون جگر			سر مکش تا نکشد سر به فلک فریادم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زلف را حلقه مکن تا نکُنی در بندم			طرّه را تاب مده تا ندهی بر بادم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latin typeface="Vazir"/>
                <a:cs typeface="B Koodak" panose="00000700000000000000" pitchFamily="2" charset="-78"/>
              </a:rPr>
              <a:t>یار بیگانه مشو تا نبری از خویشم				غمِ اغیار مخور تا نکنی ناشادم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ر</a:t>
            </a:r>
            <a:r>
              <a:rPr lang="fa-IR" sz="2000" dirty="0">
                <a:latin typeface="Vazir"/>
                <a:cs typeface="B Koodak" panose="00000700000000000000" pitchFamily="2" charset="-78"/>
              </a:rPr>
              <a:t>خ برافروز که فارغ کنی از برگ گلم			قد برافراز که از سرو کنی آزادم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شمع </a:t>
            </a:r>
            <a:r>
              <a:rPr lang="fa-IR" sz="2000" dirty="0">
                <a:latin typeface="Vazir"/>
                <a:cs typeface="B Koodak" panose="00000700000000000000" pitchFamily="2" charset="-78"/>
              </a:rPr>
              <a:t>هر جمع مشو ور نه بسوزی ما را			یادِ هر قوم مکن تا نروی از یادم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شهره ی شهر مشو تا ننهم سر در کوه			شورِ شیرین منما تا نکنی فرهادم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latin typeface="Vazir"/>
                <a:cs typeface="B Koodak" panose="00000700000000000000" pitchFamily="2" charset="-78"/>
              </a:rPr>
              <a:t>رحم کن بر منِ مسکین و  به فریادم رس			تا به خاکِ در آصف نرسد فریادم</a:t>
            </a:r>
          </a:p>
          <a:p>
            <a:pPr>
              <a:lnSpc>
                <a:spcPct val="150000"/>
              </a:lnSpc>
            </a:pPr>
            <a:r>
              <a:rPr lang="fa-IR" sz="2000" b="0" i="0" dirty="0">
                <a:effectLst/>
                <a:latin typeface="Vazir"/>
                <a:cs typeface="B Koodak" panose="00000700000000000000" pitchFamily="2" charset="-78"/>
              </a:rPr>
              <a:t>حافظ از جورِ تو حاشا که بگرداند روی			من از آن روز که در بند توام آزادم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950E6-E825-1BE8-FE98-C93CF7193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02" y="249473"/>
            <a:ext cx="1610933" cy="1860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7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91" t="18531" r="24892" b="124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319042-A1D2-A339-252A-430A9DC50610}"/>
              </a:ext>
            </a:extLst>
          </p:cNvPr>
          <p:cNvSpPr txBox="1"/>
          <p:nvPr/>
        </p:nvSpPr>
        <p:spPr>
          <a:xfrm>
            <a:off x="1444486" y="1437466"/>
            <a:ext cx="10184293" cy="3323987"/>
          </a:xfrm>
          <a:prstGeom prst="rect">
            <a:avLst/>
          </a:prstGeom>
          <a:solidFill>
            <a:srgbClr val="FFFF66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بنیاد مکن: شروع نکن		خون جگر خوردن: غمگین و ناراحت شدن		سرمکش: سرکشی مکن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طرّه: موی پیشانی		تاب مده: پر چین و فر کردن			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نبری از خویشم: مرا از خود بی خود و مدهوش نکنی		اغیار: جمع غیر، بیگانگان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برافروز: درخشان کن		فارغ کنی: بی نیاز کنی		قد برافراز: قد بلندت را نمایان کن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سرو: نماد آزادگی		ور نه: وگرنه		شهره: مشهور و معروف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ننهم سر در کوه: سر به کوه و بیابان نگذارم			شور: شور انگیزی و آتش افروزی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آصف: وزیر حضرت سلیمان، وزیر شاه شجاع		حاشا: ابداً، هرگز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0E392-B40C-5AE7-7435-AB1A54FFAE0A}"/>
              </a:ext>
            </a:extLst>
          </p:cNvPr>
          <p:cNvSpPr txBox="1"/>
          <p:nvPr/>
        </p:nvSpPr>
        <p:spPr>
          <a:xfrm flipH="1">
            <a:off x="7878416" y="833958"/>
            <a:ext cx="37503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شرح واژگان و دشواری ها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84CC2-FC72-E831-6C55-80DD7573F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36" y="184573"/>
            <a:ext cx="1753437" cy="136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B4243-198A-29DE-D195-09FBC1C8C9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33" b="90000" l="9577" r="8997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68" y="4790716"/>
            <a:ext cx="694903" cy="722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E794E0-A017-FCBB-7600-9ED384627F50}"/>
              </a:ext>
            </a:extLst>
          </p:cNvPr>
          <p:cNvSpPr txBox="1"/>
          <p:nvPr/>
        </p:nvSpPr>
        <p:spPr>
          <a:xfrm flipH="1">
            <a:off x="9687337" y="4949407"/>
            <a:ext cx="19414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>
                <a:solidFill>
                  <a:srgbClr val="FF0000"/>
                </a:solidFill>
                <a:cs typeface="B Koodak" panose="00000700000000000000" pitchFamily="2" charset="-78"/>
              </a:rPr>
              <a:t>درک مطلب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4D00C-A049-65D6-46C3-5DC545A1A642}"/>
              </a:ext>
            </a:extLst>
          </p:cNvPr>
          <p:cNvSpPr txBox="1"/>
          <p:nvPr/>
        </p:nvSpPr>
        <p:spPr>
          <a:xfrm>
            <a:off x="5526157" y="5506514"/>
            <a:ext cx="6102622" cy="1015663"/>
          </a:xfrm>
          <a:prstGeom prst="rect">
            <a:avLst/>
          </a:prstGeom>
          <a:solidFill>
            <a:srgbClr val="FFFF66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b="0" i="0" dirty="0">
                <a:solidFill>
                  <a:srgbClr val="000000"/>
                </a:solidFill>
                <a:effectLst/>
                <a:latin typeface="Vazir"/>
                <a:cs typeface="B Koodak" panose="00000700000000000000" pitchFamily="2" charset="-78"/>
              </a:rPr>
              <a:t> 1-کدام بیت تلمیح دارد؟</a:t>
            </a:r>
          </a:p>
          <a:p>
            <a:pPr>
              <a:lnSpc>
                <a:spcPct val="150000"/>
              </a:lnSpc>
            </a:pPr>
            <a:r>
              <a:rPr lang="fa-IR" sz="2000" dirty="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2-حافظ در </a:t>
            </a:r>
            <a:r>
              <a:rPr lang="fa-IR" sz="2000">
                <a:solidFill>
                  <a:srgbClr val="000000"/>
                </a:solidFill>
                <a:latin typeface="Vazir"/>
                <a:cs typeface="B Koodak" panose="00000700000000000000" pitchFamily="2" charset="-78"/>
              </a:rPr>
              <a:t>این غزل از معشوق خود چه در خواست هایی دارد؟</a:t>
            </a:r>
            <a:endParaRPr lang="fa-IR" sz="2000" b="0" i="0" dirty="0">
              <a:solidFill>
                <a:srgbClr val="000000"/>
              </a:solidFill>
              <a:effectLst/>
              <a:latin typeface="Vazir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35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886" y="6041572"/>
            <a:ext cx="55734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https://instagram.com/khadijekobra1368</a:t>
            </a:r>
            <a:endParaRPr lang="fa-IR" sz="2400" b="1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37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275&quot;&gt;&lt;property id=&quot;20148&quot; value=&quot;5&quot;/&gt;&lt;property id=&quot;20300&quot; value=&quot;Slide 2&quot;/&gt;&lt;property id=&quot;20307&quot; value=&quot;293&quot;/&gt;&lt;/object&gt;&lt;object type=&quot;3&quot; unique_id=&quot;10521&quot;&gt;&lt;property id=&quot;20148&quot; value=&quot;5&quot;/&gt;&lt;property id=&quot;20300&quot; value=&quot;Slide 1&quot;/&gt;&lt;property id=&quot;20307&quot; value=&quot;294&quot;/&gt;&lt;/object&gt;&lt;/object&gt;&lt;/object&gt;&lt;/database&gt;"/>
  <p:tag name="ISPRING_RESOURCE_PATHS_HASH_PRESENTER" val="facdf6b1d3edfa91d6dba14258e3cef8645d2b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3066</TotalTime>
  <Words>375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Adobe Devanagari</vt:lpstr>
      <vt:lpstr>Arial</vt:lpstr>
      <vt:lpstr>Calibri</vt:lpstr>
      <vt:lpstr>Calibri Light</vt:lpstr>
      <vt:lpstr>Vazir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</dc:creator>
  <cp:lastModifiedBy>My Lenovo</cp:lastModifiedBy>
  <cp:revision>208</cp:revision>
  <dcterms:created xsi:type="dcterms:W3CDTF">2017-10-02T17:57:04Z</dcterms:created>
  <dcterms:modified xsi:type="dcterms:W3CDTF">2022-08-12T13:56:25Z</dcterms:modified>
</cp:coreProperties>
</file>